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8" r:id="rId3"/>
  </p:sldIdLst>
  <p:sldSz cx="6858000" cy="9906000" type="A4"/>
  <p:notesSz cx="6805295" cy="993902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2D7F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7" autoAdjust="0"/>
    <p:restoredTop sz="94574" autoAdjust="0"/>
  </p:normalViewPr>
  <p:slideViewPr>
    <p:cSldViewPr showGuides="1">
      <p:cViewPr varScale="1">
        <p:scale>
          <a:sx n="70" d="100"/>
          <a:sy n="70" d="100"/>
        </p:scale>
        <p:origin x="2082" y="57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276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8888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708" tIns="47852" rIns="95708" bIns="47852" numCol="1" anchor="t" anchorCtr="0" compatLnSpc="1"/>
          <a:lstStyle>
            <a:lvl1pPr>
              <a:defRPr sz="13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5142" y="3"/>
            <a:ext cx="2948888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708" tIns="47852" rIns="95708" bIns="47852" numCol="1" anchor="t" anchorCtr="0" compatLnSpc="1"/>
          <a:lstStyle>
            <a:lvl1pPr algn="r">
              <a:defRPr sz="13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40864"/>
            <a:ext cx="2948888" cy="496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708" tIns="47852" rIns="95708" bIns="47852" numCol="1" anchor="b" anchorCtr="0" compatLnSpc="1"/>
          <a:lstStyle>
            <a:lvl1pPr>
              <a:defRPr sz="13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5142" y="9440864"/>
            <a:ext cx="2948888" cy="496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708" tIns="47852" rIns="95708" bIns="47852" numCol="1" anchor="b" anchorCtr="0" compatLnSpc="1"/>
          <a:lstStyle>
            <a:lvl1pPr algn="r">
              <a:defRPr sz="13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fld id="{A9B00A3E-F613-4134-92B9-36D4C1655341}" type="slidenum">
              <a:rPr lang="en-GB" altLang="ja-JP"/>
            </a:fld>
            <a:endParaRPr lang="en-GB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8888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708" tIns="47852" rIns="95708" bIns="47852" numCol="1" anchor="t" anchorCtr="0" compatLnSpc="1"/>
          <a:lstStyle>
            <a:lvl1pPr>
              <a:defRPr sz="13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142" y="3"/>
            <a:ext cx="2948888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708" tIns="47852" rIns="95708" bIns="47852" numCol="1" anchor="t" anchorCtr="0" compatLnSpc="1"/>
          <a:lstStyle>
            <a:lvl1pPr algn="r">
              <a:defRPr sz="13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14550" y="746125"/>
            <a:ext cx="2576513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81" y="4721226"/>
            <a:ext cx="5443855" cy="44719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708" tIns="47852" rIns="95708" bIns="47852" numCol="1" anchor="t" anchorCtr="0" compatLnSpc="1"/>
          <a:lstStyle/>
          <a:p>
            <a:pPr lvl="0"/>
            <a:r>
              <a:rPr lang="en-GB" altLang="ja-JP" noProof="0"/>
              <a:t>Click to edit Master text styles</a:t>
            </a:r>
            <a:endParaRPr lang="en-GB" altLang="ja-JP" noProof="0"/>
          </a:p>
          <a:p>
            <a:pPr lvl="1"/>
            <a:r>
              <a:rPr lang="en-GB" altLang="ja-JP" noProof="0"/>
              <a:t>Second level</a:t>
            </a:r>
            <a:endParaRPr lang="en-GB" altLang="ja-JP" noProof="0"/>
          </a:p>
          <a:p>
            <a:pPr lvl="2"/>
            <a:r>
              <a:rPr lang="en-GB" altLang="ja-JP" noProof="0"/>
              <a:t>Third level</a:t>
            </a:r>
            <a:endParaRPr lang="en-GB" altLang="ja-JP" noProof="0"/>
          </a:p>
          <a:p>
            <a:pPr lvl="3"/>
            <a:r>
              <a:rPr lang="en-GB" altLang="ja-JP" noProof="0"/>
              <a:t>Fourth level</a:t>
            </a:r>
            <a:endParaRPr lang="en-GB" altLang="ja-JP" noProof="0"/>
          </a:p>
          <a:p>
            <a:pPr lvl="4"/>
            <a:r>
              <a:rPr lang="en-GB" altLang="ja-JP" noProof="0"/>
              <a:t>Fifth level</a:t>
            </a:r>
            <a:endParaRPr lang="en-GB" altLang="ja-JP" noProof="0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40864"/>
            <a:ext cx="2948888" cy="496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708" tIns="47852" rIns="95708" bIns="47852" numCol="1" anchor="b" anchorCtr="0" compatLnSpc="1"/>
          <a:lstStyle>
            <a:lvl1pPr>
              <a:defRPr sz="13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142" y="9440864"/>
            <a:ext cx="2948888" cy="496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708" tIns="47852" rIns="95708" bIns="47852" numCol="1" anchor="b" anchorCtr="0" compatLnSpc="1"/>
          <a:lstStyle>
            <a:lvl1pPr algn="r">
              <a:defRPr sz="13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fld id="{8ADCE72E-6505-4B74-8414-256760BB855C}" type="slidenum">
              <a:rPr lang="en-GB" altLang="ja-JP"/>
            </a:fld>
            <a:endParaRPr lang="en-GB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kumimoji="1" lang="ja-JP" altLang="en-US"/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0FB9A8-AE5A-4343-9D4A-3B72ECBA46E5}" type="slidenum">
              <a:rPr lang="en-GB" altLang="ja-JP" smtClean="0"/>
            </a:fld>
            <a:endParaRPr lang="en-GB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Colour"/>
          <p:cNvSpPr>
            <a:spLocks noChangeArrowheads="1"/>
          </p:cNvSpPr>
          <p:nvPr/>
        </p:nvSpPr>
        <p:spPr bwMode="auto">
          <a:xfrm>
            <a:off x="0" y="0"/>
            <a:ext cx="6858000" cy="2600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MS PGothic" panose="020B0600070205080204" charset="-128"/>
            </a:endParaRP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49213"/>
            <a:ext cx="2805113" cy="1479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Body Colour"/>
          <p:cNvSpPr>
            <a:spLocks noChangeArrowheads="1"/>
          </p:cNvSpPr>
          <p:nvPr/>
        </p:nvSpPr>
        <p:spPr bwMode="auto">
          <a:xfrm>
            <a:off x="0" y="2600325"/>
            <a:ext cx="6858000" cy="73056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MS PGothic" panose="020B0600070205080204" charset="-128"/>
            </a:endParaRPr>
          </a:p>
        </p:txBody>
      </p:sp>
      <p:sp>
        <p:nvSpPr>
          <p:cNvPr id="3079" name="Title Placeholder"/>
          <p:cNvSpPr>
            <a:spLocks noGrp="1" noChangeArrowheads="1"/>
          </p:cNvSpPr>
          <p:nvPr>
            <p:ph type="ctrTitle" sz="quarter"/>
          </p:nvPr>
        </p:nvSpPr>
        <p:spPr>
          <a:xfrm>
            <a:off x="270273" y="3120850"/>
            <a:ext cx="6317456" cy="62646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  <a:endParaRPr lang="en-GB" altLang="ja-JP"/>
          </a:p>
        </p:txBody>
      </p:sp>
      <p:sp>
        <p:nvSpPr>
          <p:cNvPr id="3080" name="Text Placeholder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" y="1"/>
            <a:ext cx="1191" cy="2293"/>
          </a:xfrm>
        </p:spPr>
        <p:txBody>
          <a:bodyPr wrap="none"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 サブタイトルの書式設定</a:t>
            </a:r>
            <a:endParaRPr lang="ja-JP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70272" y="3120850"/>
            <a:ext cx="3101578" cy="62646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1" y="3120850"/>
            <a:ext cx="3101579" cy="62646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 hasCustomPrompt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008961" y="520526"/>
            <a:ext cx="1578769" cy="8864952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70272" y="520526"/>
            <a:ext cx="4624388" cy="8864952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Body Colour"/>
          <p:cNvSpPr>
            <a:spLocks noChangeArrowheads="1"/>
          </p:cNvSpPr>
          <p:nvPr/>
        </p:nvSpPr>
        <p:spPr bwMode="auto">
          <a:xfrm>
            <a:off x="0" y="2600325"/>
            <a:ext cx="6858000" cy="73056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2400">
              <a:solidFill>
                <a:schemeClr val="accent1"/>
              </a:solidFill>
              <a:latin typeface="Times New Roman" panose="02020603050405020304" pitchFamily="18" charset="0"/>
              <a:ea typeface="MS PGothic" panose="020B0600070205080204" charset="-128"/>
            </a:endParaRPr>
          </a:p>
        </p:txBody>
      </p:sp>
      <p:sp>
        <p:nvSpPr>
          <p:cNvPr id="1034" name="Title Colour"/>
          <p:cNvSpPr>
            <a:spLocks noChangeArrowheads="1"/>
          </p:cNvSpPr>
          <p:nvPr/>
        </p:nvSpPr>
        <p:spPr bwMode="auto">
          <a:xfrm>
            <a:off x="0" y="0"/>
            <a:ext cx="6858000" cy="2600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MS PGothic" panose="020B0600070205080204" charset="-128"/>
            </a:endParaRPr>
          </a:p>
        </p:txBody>
      </p:sp>
      <p:sp>
        <p:nvSpPr>
          <p:cNvPr id="1028" name="Title Placeholder"/>
          <p:cNvSpPr>
            <a:spLocks noGrp="1" noChangeArrowheads="1"/>
          </p:cNvSpPr>
          <p:nvPr>
            <p:ph type="title"/>
          </p:nvPr>
        </p:nvSpPr>
        <p:spPr bwMode="auto">
          <a:xfrm>
            <a:off x="269875" y="520700"/>
            <a:ext cx="6318250" cy="2079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ja-JP" altLang="en-US"/>
              <a:t>マスタ タイトルの書式設定</a:t>
            </a:r>
            <a:endParaRPr lang="en-GB" altLang="ja-JP"/>
          </a:p>
        </p:txBody>
      </p:sp>
      <p:sp>
        <p:nvSpPr>
          <p:cNvPr id="1029" name="Text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9875" y="3121025"/>
            <a:ext cx="6318250" cy="6264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8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8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8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8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テキスト ボックス 4"/>
          <p:cNvSpPr txBox="1">
            <a:spLocks noChangeArrowheads="1"/>
          </p:cNvSpPr>
          <p:nvPr/>
        </p:nvSpPr>
        <p:spPr bwMode="auto">
          <a:xfrm>
            <a:off x="332656" y="633537"/>
            <a:ext cx="6191250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 </a:t>
            </a:r>
            <a:r>
              <a:rPr lang="en-US" altLang="ja-JP" sz="2500" b="1" dirty="0" smtClean="0">
                <a:solidFill>
                  <a:srgbClr val="4E2D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2025</a:t>
            </a:r>
            <a:r>
              <a:rPr lang="ja-JP" altLang="en-US" sz="2500" b="1" dirty="0" smtClean="0">
                <a:solidFill>
                  <a:srgbClr val="4E2D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年中国</a:t>
            </a:r>
            <a:r>
              <a:rPr lang="zh-CN" altLang="en-US" sz="2500" b="1" dirty="0" smtClean="0">
                <a:solidFill>
                  <a:srgbClr val="4E2D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税务实务解读研讨会</a:t>
            </a:r>
            <a:endParaRPr lang="en-US" altLang="ja-JP" sz="1600" b="1" dirty="0">
              <a:solidFill>
                <a:srgbClr val="4E2D7F"/>
              </a:solidFill>
              <a:latin typeface="Meiryo UI" panose="020B0604030504040204" pitchFamily="34" charset="-128"/>
              <a:ea typeface="Meiryo UI" panose="020B0604030504040204" pitchFamily="34" charset="-128"/>
              <a:cs typeface="Meiryo UI" panose="020B0604030504040204" pitchFamily="34" charset="-128"/>
            </a:endParaRPr>
          </a:p>
          <a:p>
            <a:pPr algn="ctr"/>
            <a:r>
              <a:rPr lang="ja-JP" altLang="en-US" sz="800" dirty="0">
                <a:latin typeface="宋体" panose="02010600030101010101" pitchFamily="2" charset="-122"/>
              </a:rPr>
              <a:t>　</a:t>
            </a:r>
            <a:r>
              <a:rPr lang="ja-JP" altLang="en-US" sz="1200" dirty="0">
                <a:latin typeface="宋体" panose="02010600030101010101" pitchFamily="2" charset="-122"/>
              </a:rPr>
              <a:t>　  </a:t>
            </a:r>
            <a:r>
              <a:rPr lang="ja-JP" altLang="en-US" sz="1200" dirty="0" smtClean="0">
                <a:latin typeface="宋体" panose="02010600030101010101" pitchFamily="2" charset="-122"/>
              </a:rPr>
              <a:t>       </a:t>
            </a:r>
            <a:endParaRPr lang="en-US" altLang="ja-JP" sz="1200" dirty="0">
              <a:latin typeface="宋体" panose="02010600030101010101" pitchFamily="2" charset="-122"/>
            </a:endParaRPr>
          </a:p>
          <a:p>
            <a:pPr algn="r"/>
            <a:r>
              <a:rPr lang="ja-JP" altLang="en-US" sz="1200" dirty="0">
                <a:latin typeface="宋体" panose="02010600030101010101" pitchFamily="2" charset="-122"/>
                <a:ea typeface="MS PGothic" panose="020B0600070205080204" charset="-128"/>
              </a:rPr>
              <a:t>　　　　　　　　　　</a:t>
            </a:r>
            <a:r>
              <a:rPr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</a:rPr>
              <a:t>　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主办</a:t>
            </a:r>
            <a:r>
              <a:rPr lang="ja-JP" altLang="ja-JP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：</a:t>
            </a:r>
            <a:r>
              <a:rPr lang="en-US" altLang="ja-JP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 </a:t>
            </a:r>
            <a:r>
              <a:rPr lang="en-US" altLang="ja-JP" sz="9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Grant Thornton</a:t>
            </a:r>
            <a:r>
              <a:rPr lang="ja-JP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　致</a:t>
            </a:r>
            <a:r>
              <a:rPr lang="ja-JP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同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重庆税务师事务所</a:t>
            </a:r>
            <a:endParaRPr lang="en-US" altLang="ja-JP" sz="900" dirty="0" smtClean="0"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 algn="r"/>
            <a:r>
              <a:rPr lang="en-US" altLang="ja-JP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Grant Thornton</a:t>
            </a:r>
            <a:r>
              <a:rPr lang="ja-JP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　   致同成都日本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事业部</a:t>
            </a:r>
            <a:r>
              <a:rPr lang="ja-JP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　　</a:t>
            </a:r>
            <a:r>
              <a:rPr lang="ja-JP" altLang="en-US" sz="1200" dirty="0" smtClean="0">
                <a:latin typeface="宋体" panose="02010600030101010101" pitchFamily="2" charset="-122"/>
              </a:rPr>
              <a:t>　　　　　　　　　　　　　　　　　　　　　　　　　　　　　　　</a:t>
            </a:r>
            <a:endParaRPr lang="ja-JP" altLang="en-US" sz="1200" dirty="0" smtClean="0">
              <a:latin typeface="宋体" panose="02010600030101010101" pitchFamily="2" charset="-122"/>
            </a:endParaRPr>
          </a:p>
        </p:txBody>
      </p:sp>
      <p:cxnSp>
        <p:nvCxnSpPr>
          <p:cNvPr id="13316" name="直線コネクタ 8"/>
          <p:cNvCxnSpPr>
            <a:cxnSpLocks noChangeShapeType="1"/>
          </p:cNvCxnSpPr>
          <p:nvPr/>
        </p:nvCxnSpPr>
        <p:spPr bwMode="auto">
          <a:xfrm>
            <a:off x="332656" y="1713657"/>
            <a:ext cx="6192838" cy="0"/>
          </a:xfrm>
          <a:prstGeom prst="line">
            <a:avLst/>
          </a:prstGeom>
          <a:noFill/>
          <a:ln w="15875" algn="ctr">
            <a:solidFill>
              <a:srgbClr val="4E2D7F"/>
            </a:solidFill>
            <a:round/>
          </a:ln>
        </p:spPr>
      </p:cxnSp>
      <p:pic>
        <p:nvPicPr>
          <p:cNvPr id="1331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5888" y="128588"/>
            <a:ext cx="14859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テキスト ボックス 9"/>
          <p:cNvSpPr txBox="1">
            <a:spLocks noChangeArrowheads="1"/>
          </p:cNvSpPr>
          <p:nvPr/>
        </p:nvSpPr>
        <p:spPr bwMode="auto">
          <a:xfrm>
            <a:off x="214290" y="1734557"/>
            <a:ext cx="6408712" cy="34624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360045">
              <a:spcAft>
                <a:spcPts val="600"/>
              </a:spcAft>
            </a:pPr>
            <a:r>
              <a:rPr kumimoji="1"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当下</a:t>
            </a:r>
            <a:r>
              <a:rPr kumimoji="1"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国际形势和市场不断变化，中国财税政策始终处于动态调整之中。随着国家税务总局</a:t>
            </a:r>
            <a:r>
              <a:rPr kumimoji="1"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《</a:t>
            </a:r>
            <a:r>
              <a:rPr kumimoji="1"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企业所得税年度纳税申报表</a:t>
            </a:r>
            <a:r>
              <a:rPr kumimoji="1"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》</a:t>
            </a:r>
            <a:r>
              <a:rPr kumimoji="1"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的发布，</a:t>
            </a:r>
            <a:r>
              <a:rPr kumimoji="1"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2024</a:t>
            </a:r>
            <a:r>
              <a:rPr kumimoji="1"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年度企业所得税汇算清缴工作正式启动</a:t>
            </a:r>
            <a:r>
              <a:rPr kumimoji="1"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。</a:t>
            </a:r>
            <a:endParaRPr kumimoji="1"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 indent="360045">
              <a:spcAft>
                <a:spcPts val="600"/>
              </a:spcAft>
            </a:pPr>
            <a:r>
              <a:rPr kumimoji="1"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同时</a:t>
            </a:r>
            <a:r>
              <a:rPr kumimoji="1"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，企业所得税法规修订、进口关税调整、税务数字化等新政策、新措施密集落地，构建起</a:t>
            </a:r>
            <a:r>
              <a:rPr kumimoji="1"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2025</a:t>
            </a:r>
            <a:r>
              <a:rPr kumimoji="1"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年中国税务的新格局，也成为众多在华日企关心的话题。</a:t>
            </a:r>
            <a:endParaRPr kumimoji="1"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 indent="360045">
              <a:spcAft>
                <a:spcPts val="0"/>
              </a:spcAft>
            </a:pPr>
            <a:r>
              <a:rPr kumimoji="1"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本</a:t>
            </a:r>
            <a:r>
              <a:rPr kumimoji="1"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次讲座将结合致同重庆税务、日本事业部的财税服务经验，围绕</a:t>
            </a:r>
            <a:r>
              <a:rPr kumimoji="1"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2025</a:t>
            </a:r>
            <a:r>
              <a:rPr kumimoji="1"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年上半年汇算清缴实务、企业常见涉税风险、新实施的财税政策热点话题等展开深度解读。为帮助企业规避潜在税务风险，共促企业稳健发展，致同诚邀您参加此次专题研讨会。</a:t>
            </a:r>
            <a:endParaRPr kumimoji="1" lang="en-US" altLang="ja-JP" sz="1200" dirty="0"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---------------------------------------------------------------------------------------------</a:t>
            </a:r>
            <a:r>
              <a:rPr kumimoji="1" lang="ja-JP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　     </a:t>
            </a:r>
            <a:endParaRPr kumimoji="1"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 algn="just">
              <a:spcAft>
                <a:spcPts val="600"/>
              </a:spcAft>
            </a:pP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　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現在の国際情勢と市場は絶えず変化し続けており、中国財政・税制政策も常にダイナミックに調整されています。中国国家税務総局（</a:t>
            </a:r>
            <a:r>
              <a:rPr kumimoji="1" lang="en-US" altLang="ja-JP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SAT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）による「企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業所得税年次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申告書」の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発表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に伴い、</a:t>
            </a:r>
            <a:r>
              <a:rPr kumimoji="1" lang="en-US" altLang="ja-JP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2024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年度の企業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所得税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確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定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申告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作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業が正式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に開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始されました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。同時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に、企業所得税規定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の改訂、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輸入関税の調整、デジタル税務等の新たな政策・措置が集中的に実施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され、中国進出の日系企業の関心の的になっています。</a:t>
            </a:r>
            <a:endParaRPr kumimoji="1" lang="en-US" altLang="ja-JP" sz="1200" dirty="0">
              <a:latin typeface="Meiryo UI" panose="020B0604030504040204" pitchFamily="34" charset="-128"/>
              <a:ea typeface="Meiryo UI" panose="020B0604030504040204" pitchFamily="34" charset="-128"/>
              <a:cs typeface="Meiryo UI" panose="020B0604030504040204" pitchFamily="34" charset="-128"/>
            </a:endParaRPr>
          </a:p>
          <a:p>
            <a:pPr algn="just">
              <a:spcAft>
                <a:spcPts val="600"/>
              </a:spcAft>
            </a:pP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　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本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セミナーでは、日系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企業中国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現地法人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の財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務経理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担当者様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向けに、これまでの弊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社重慶税務及び日本デスクの財務・税務上の実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務経験をふまえ、</a:t>
            </a:r>
            <a:r>
              <a:rPr kumimoji="1" lang="en-US" altLang="ja-JP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2025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年前半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の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確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定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申告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実務、企業共通の税務リスク、新税制措置等のホットトピックを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中心に解説いたします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。貴社</a:t>
            </a:r>
            <a:r>
              <a:rPr kumimoji="1" lang="ja-JP" altLang="en-US" sz="12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が中国市場における潜在的な税務リスクを回避し、持続的な成長を遂げるための一助となれば幸いです</a:t>
            </a:r>
            <a:r>
              <a:rPr kumimoji="1" lang="ja-JP" altLang="en-US" sz="12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。</a:t>
            </a:r>
            <a:r>
              <a:rPr kumimoji="1" lang="ja-JP" altLang="en-US" sz="1000" dirty="0">
                <a:latin typeface="Meiryo UI" panose="020B0604030504040204" pitchFamily="34" charset="-128"/>
                <a:ea typeface="Meiryo UI" panose="020B0604030504040204" pitchFamily="34" charset="-128"/>
              </a:rPr>
              <a:t>　　　　　　　　　　　　　　　　　　　　　　　　　　　　　　　　　　　　　　　　　　　　　　　　　　　　　　　　　　　　　</a:t>
            </a:r>
            <a:endParaRPr kumimoji="1" lang="en-US" altLang="ja-JP" sz="10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346527" y="7570052"/>
          <a:ext cx="6191253" cy="1109034"/>
        </p:xfrm>
        <a:graphic>
          <a:graphicData uri="http://schemas.openxmlformats.org/drawingml/2006/table">
            <a:tbl>
              <a:tblPr/>
              <a:tblGrid>
                <a:gridCol w="4481170"/>
                <a:gridCol w="1710083"/>
              </a:tblGrid>
              <a:tr h="257810">
                <a:tc>
                  <a:txBody>
                    <a:bodyPr/>
                    <a:lstStyle/>
                    <a:p>
                      <a:pPr algn="ctr" fontAlgn="t"/>
                      <a:r>
                        <a:rPr lang="ja-JP" altLang="en-US" sz="1200" b="1" i="0" u="none" strike="noStrike" dirty="0" smtClean="0">
                          <a:solidFill>
                            <a:srgbClr val="FFFFFF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Meiryo UI" panose="020B0604030504040204" pitchFamily="34" charset="-128"/>
                        </a:rPr>
                        <a:t>内容</a:t>
                      </a:r>
                      <a:endParaRPr lang="zh-CN" sz="1200" b="1" i="0" u="none" strike="noStrike" dirty="0">
                        <a:solidFill>
                          <a:srgbClr val="FFFFFF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  <a:cs typeface="Meiryo UI" panose="020B0604030504040204" pitchFamily="34" charset="-128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i="0" u="none" strike="noStrike" dirty="0" smtClean="0">
                          <a:solidFill>
                            <a:srgbClr val="FFFFFF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Meiryo UI" panose="020B0604030504040204" pitchFamily="34" charset="-128"/>
                        </a:rPr>
                        <a:t>讲师团队</a:t>
                      </a:r>
                      <a:endParaRPr lang="zh-CN" sz="1200" b="1" i="0" u="none" strike="noStrike" dirty="0">
                        <a:solidFill>
                          <a:srgbClr val="FFFFFF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  <a:cs typeface="Meiryo UI" panose="020B0604030504040204" pitchFamily="34" charset="-128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8512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Meiryo UI" panose="020B0604030504040204" pitchFamily="34" charset="-128"/>
                        </a:rPr>
                        <a:t>2025</a:t>
                      </a:r>
                      <a:r>
                        <a:rPr kumimoji="1" lang="zh-CN" altLang="en-US" sz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Meiryo UI" panose="020B0604030504040204" pitchFamily="34" charset="-128"/>
                        </a:rPr>
                        <a:t>年上半年汇算清缴实务、新实施财税政策解读、企业常见涉税风险解读</a:t>
                      </a:r>
                      <a:endParaRPr lang="zh-CN" altLang="zh-CN" sz="1200" b="0" i="0" u="none" strike="noStrike" dirty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  <a:cs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Meiryo UI" panose="020B0604030504040204" pitchFamily="34" charset="-128"/>
                        </a:rPr>
                        <a:t>重庆税务团队</a:t>
                      </a:r>
                      <a:endParaRPr kumimoji="1" lang="en-US" altLang="zh-CN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eiryo UI" panose="020B0604030504040204" pitchFamily="34" charset="-128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Meiryo UI" panose="020B0604030504040204" pitchFamily="34" charset="-128"/>
                        </a:rPr>
                        <a:t>合伙人、总监</a:t>
                      </a:r>
                      <a:endParaRPr kumimoji="1" lang="zh-CN" altLang="zh-CN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eiryo UI" panose="020B0604030504040204" pitchFamily="34" charset="-128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正方形/長方形 6"/>
          <p:cNvSpPr>
            <a:spLocks noChangeArrowheads="1"/>
          </p:cNvSpPr>
          <p:nvPr/>
        </p:nvSpPr>
        <p:spPr bwMode="auto">
          <a:xfrm>
            <a:off x="346530" y="5300043"/>
            <a:ext cx="6192688" cy="288000"/>
          </a:xfrm>
          <a:prstGeom prst="rect">
            <a:avLst/>
          </a:prstGeom>
          <a:gradFill flip="none" rotWithShape="1">
            <a:gsLst>
              <a:gs pos="0">
                <a:srgbClr val="873AC0">
                  <a:tint val="66000"/>
                  <a:satMod val="160000"/>
                </a:srgbClr>
              </a:gs>
              <a:gs pos="50000">
                <a:srgbClr val="873AC0">
                  <a:tint val="44500"/>
                  <a:satMod val="160000"/>
                </a:srgbClr>
              </a:gs>
              <a:gs pos="100000">
                <a:srgbClr val="873AC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 algn="ctr">
            <a:noFill/>
            <a:rou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lIns="72000" rIns="0" anchor="ctr"/>
          <a:lstStyle/>
          <a:p>
            <a:pPr algn="just">
              <a:defRPr/>
            </a:pPr>
            <a:r>
              <a:rPr kumimoji="1" lang="zh-CN" altLang="en-US" sz="13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报名信息</a:t>
            </a:r>
            <a:endParaRPr kumimoji="1" lang="en-US" altLang="ja-JP" sz="1300" b="1" dirty="0"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</p:txBody>
      </p:sp>
      <p:sp>
        <p:nvSpPr>
          <p:cNvPr id="13357" name="TextBox 17"/>
          <p:cNvSpPr txBox="1">
            <a:spLocks noChangeArrowheads="1"/>
          </p:cNvSpPr>
          <p:nvPr/>
        </p:nvSpPr>
        <p:spPr bwMode="auto">
          <a:xfrm>
            <a:off x="346530" y="5637529"/>
            <a:ext cx="6191250" cy="1529389"/>
          </a:xfrm>
          <a:prstGeom prst="rect">
            <a:avLst/>
          </a:prstGeom>
          <a:solidFill>
            <a:srgbClr val="4E2D7F"/>
          </a:solidFill>
          <a:ln w="9525">
            <a:solidFill>
              <a:srgbClr val="7030A0"/>
            </a:solidFill>
            <a:miter lim="800000"/>
          </a:ln>
        </p:spPr>
        <p:txBody>
          <a:bodyPr wrap="square" anchor="ctr">
            <a:noAutofit/>
          </a:bodyPr>
          <a:lstStyle/>
          <a:p>
            <a:pPr algn="ctr"/>
            <a:r>
              <a:rPr lang="en-US" altLang="ja-JP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2025</a:t>
            </a:r>
            <a:r>
              <a:rPr lang="ja-JP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年 </a:t>
            </a:r>
            <a:r>
              <a:rPr lang="en-US" altLang="ja-JP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3</a:t>
            </a:r>
            <a:r>
              <a:rPr lang="ja-JP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14</a:t>
            </a:r>
            <a:r>
              <a:rPr lang="ja-JP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日（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周五</a:t>
            </a:r>
            <a:r>
              <a:rPr lang="ja-JP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 ）</a:t>
            </a:r>
            <a:endParaRPr lang="en-US" altLang="ja-JP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 marL="935990"/>
            <a:r>
              <a:rPr kumimoji="1" lang="ja-JP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中国</a:t>
            </a:r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时间</a:t>
            </a:r>
            <a:r>
              <a:rPr kumimoji="1" lang="en-US" altLang="ja-JP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        </a:t>
            </a:r>
            <a:r>
              <a:rPr kumimoji="1"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14</a:t>
            </a:r>
            <a:r>
              <a:rPr kumimoji="1" lang="en-US" altLang="ja-JP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:30</a:t>
            </a:r>
            <a:r>
              <a:rPr kumimoji="1" lang="ja-JP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－</a:t>
            </a:r>
            <a:r>
              <a:rPr kumimoji="1" lang="en-US" altLang="ja-JP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17:00</a:t>
            </a:r>
            <a:endParaRPr lang="en-US" altLang="ja-JP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 marL="935990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地点</a:t>
            </a:r>
            <a:r>
              <a:rPr lang="en-US" altLang="ja-JP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               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重庆</a:t>
            </a:r>
            <a:r>
              <a:rPr lang="ja-JP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市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两江新区金渝大道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153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号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4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幢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22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层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 marL="935990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语言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               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中文</a:t>
            </a:r>
            <a:r>
              <a:rPr lang="en-US" altLang="ja-JP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※</a:t>
            </a:r>
            <a:endParaRPr lang="en-US" altLang="ja-JP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 marL="935990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推荐对象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        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日本企业中国子公司财务人员</a:t>
            </a:r>
            <a:endParaRPr lang="en-US" altLang="ja-JP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</p:txBody>
      </p:sp>
      <p:sp>
        <p:nvSpPr>
          <p:cNvPr id="13358" name="テキスト ボックス 7"/>
          <p:cNvSpPr txBox="1">
            <a:spLocks noChangeArrowheads="1"/>
          </p:cNvSpPr>
          <p:nvPr/>
        </p:nvSpPr>
        <p:spPr bwMode="auto">
          <a:xfrm>
            <a:off x="4857760" y="128589"/>
            <a:ext cx="1666865" cy="276999"/>
          </a:xfrm>
          <a:prstGeom prst="rect">
            <a:avLst/>
          </a:prstGeom>
          <a:solidFill>
            <a:srgbClr val="4E2D7F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邀请函</a:t>
            </a:r>
            <a:endParaRPr lang="en-US" altLang="ja-JP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</p:txBody>
      </p:sp>
      <p:sp>
        <p:nvSpPr>
          <p:cNvPr id="18" name="正方形/長方形 6"/>
          <p:cNvSpPr>
            <a:spLocks noChangeArrowheads="1"/>
          </p:cNvSpPr>
          <p:nvPr/>
        </p:nvSpPr>
        <p:spPr bwMode="auto">
          <a:xfrm>
            <a:off x="346530" y="7224946"/>
            <a:ext cx="6192688" cy="285752"/>
          </a:xfrm>
          <a:prstGeom prst="rect">
            <a:avLst/>
          </a:prstGeom>
          <a:gradFill flip="none" rotWithShape="1">
            <a:gsLst>
              <a:gs pos="0">
                <a:srgbClr val="873AC0">
                  <a:tint val="66000"/>
                  <a:satMod val="160000"/>
                </a:srgbClr>
              </a:gs>
              <a:gs pos="50000">
                <a:srgbClr val="873AC0">
                  <a:tint val="44500"/>
                  <a:satMod val="160000"/>
                </a:srgbClr>
              </a:gs>
              <a:gs pos="100000">
                <a:srgbClr val="873AC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 algn="ctr">
            <a:noFill/>
            <a:rou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lIns="72000" rIns="0" anchor="ctr"/>
          <a:lstStyle/>
          <a:p>
            <a:pPr algn="just">
              <a:defRPr/>
            </a:pPr>
            <a:r>
              <a:rPr kumimoji="1" lang="zh-CN" altLang="en-US" sz="13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讲座内容</a:t>
            </a:r>
            <a:endParaRPr kumimoji="1" lang="en-US" altLang="ja-JP" sz="1300" b="1" dirty="0"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60648" y="8985448"/>
            <a:ext cx="63104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ja-JP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※</a:t>
            </a:r>
            <a:r>
              <a:rPr kumimoji="1"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本讲座面向在华日企的中国财务人员实施，为中文场，后续面向日本人管理者的场次在筹划中，敬请期待。</a:t>
            </a:r>
            <a:endParaRPr kumimoji="1" lang="en-US" altLang="ja-JP" sz="1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0648" y="9151694"/>
            <a:ext cx="63104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ja-JP" sz="1000" dirty="0"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※</a:t>
            </a:r>
            <a:r>
              <a:rPr kumimoji="1" lang="zh-CN" altLang="en-US" sz="10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本</a:t>
            </a:r>
            <a:r>
              <a:rPr kumimoji="1" lang="ja-JP" altLang="en-US" sz="10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セミナーは</a:t>
            </a:r>
            <a:r>
              <a:rPr kumimoji="1" lang="ja-JP" altLang="en-US" sz="10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日系</a:t>
            </a:r>
            <a:r>
              <a:rPr kumimoji="1" lang="ja-JP" altLang="en-US" sz="10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企業中国</a:t>
            </a:r>
            <a:r>
              <a:rPr kumimoji="1" lang="ja-JP" altLang="en-US" sz="1000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現地法人の財務経理担当様</a:t>
            </a:r>
            <a:r>
              <a:rPr kumimoji="1" lang="ja-JP" altLang="en-US" sz="1000" dirty="0" smtClean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向けであり、中国語で実施する予定です。日系企業の管理者様向けの日本語セミナーは計画中であり、決定次第お知らせいたします。</a:t>
            </a:r>
            <a:endParaRPr kumimoji="1" lang="en-US" altLang="ja-JP" sz="1000" dirty="0">
              <a:solidFill>
                <a:srgbClr val="FF0000"/>
              </a:solidFill>
              <a:latin typeface="Meiryo UI" panose="020B0604030504040204" pitchFamily="34" charset="-128"/>
              <a:ea typeface="Meiryo UI" panose="020B0604030504040204" pitchFamily="34" charset="-128"/>
              <a:cs typeface="Meiryo UI" panose="020B0604030504040204" pitchFamily="34" charset="-128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5229200" y="5817096"/>
            <a:ext cx="1045557" cy="22033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36000" tIns="36000" rIns="36000" bIns="3600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报名请扫二维码↓</a:t>
            </a:r>
            <a:endParaRPr kumimoji="0" lang="zh-CN" altLang="en-US" sz="1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3" t="10133" r="10133" b="10135"/>
          <a:stretch>
            <a:fillRect/>
          </a:stretch>
        </p:blipFill>
        <p:spPr>
          <a:xfrm>
            <a:off x="5286548" y="6063227"/>
            <a:ext cx="930860" cy="9308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Document">
  <a:themeElements>
    <a:clrScheme name="">
      <a:dk1>
        <a:srgbClr val="000000"/>
      </a:dk1>
      <a:lt1>
        <a:srgbClr val="FFFFFF"/>
      </a:lt1>
      <a:dk2>
        <a:srgbClr val="000000"/>
      </a:dk2>
      <a:lt2>
        <a:srgbClr val="0099FF"/>
      </a:lt2>
      <a:accent1>
        <a:srgbClr val="FFFFFF"/>
      </a:accent1>
      <a:accent2>
        <a:srgbClr val="FFFF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E7E7E7"/>
      </a:accent6>
      <a:hlink>
        <a:srgbClr val="FFFFFF"/>
      </a:hlink>
      <a:folHlink>
        <a:srgbClr val="FFFF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0099FF"/>
    </a:lt2>
    <a:accent1>
      <a:srgbClr val="FFFFFF"/>
    </a:accent1>
    <a:accent2>
      <a:srgbClr val="000000"/>
    </a:accent2>
    <a:accent3>
      <a:srgbClr val="FFFFFF"/>
    </a:accent3>
    <a:accent4>
      <a:srgbClr val="000000"/>
    </a:accent4>
    <a:accent5>
      <a:srgbClr val="FFFFFF"/>
    </a:accent5>
    <a:accent6>
      <a:srgbClr val="E7E7E7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 Document</Template>
  <TotalTime>0</TotalTime>
  <Words>1231</Words>
  <Application>WPS 演示</Application>
  <PresentationFormat>A4 纸张(210x297 毫米)</PresentationFormat>
  <Paragraphs>39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Times New Roman</vt:lpstr>
      <vt:lpstr>MS PGothic</vt:lpstr>
      <vt:lpstr>Meiryo UI</vt:lpstr>
      <vt:lpstr>微软雅黑</vt:lpstr>
      <vt:lpstr>Arial Unicode MS</vt:lpstr>
      <vt:lpstr>Blank Document</vt:lpstr>
      <vt:lpstr>PowerPoint 演示文稿</vt:lpstr>
    </vt:vector>
  </TitlesOfParts>
  <Company>ASG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MS 藤澤　清江</dc:creator>
  <cp:lastModifiedBy>YOYO</cp:lastModifiedBy>
  <cp:revision>773</cp:revision>
  <cp:lastPrinted>2018-08-17T03:35:00Z</cp:lastPrinted>
  <dcterms:created xsi:type="dcterms:W3CDTF">2009-07-15T07:48:00Z</dcterms:created>
  <dcterms:modified xsi:type="dcterms:W3CDTF">2025-03-06T05:29:24Z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T Templates Version">
    <vt:lpwstr>1.0</vt:lpwstr>
  </property>
  <property fmtid="{D5CDD505-2E9C-101B-9397-08002B2CF9AE}" pid="3" name="ICV">
    <vt:lpwstr>2B382D14D07F4172B4887A46377BB750_13</vt:lpwstr>
  </property>
  <property fmtid="{D5CDD505-2E9C-101B-9397-08002B2CF9AE}" pid="4" name="KSOProductBuildVer">
    <vt:lpwstr>2052-12.1.0.20305</vt:lpwstr>
  </property>
</Properties>
</file>